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60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DF85-796A-403D-BADD-F1214417375F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7B695-9E58-4DE3-8B52-D1C098DE1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65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57B695-9E58-4DE3-8B52-D1C098DE1F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B08C-D23E-42B1-AB33-BA94BD1F7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B9130-EB54-42F3-ACFC-B47360204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82FE5-7D88-4C40-A2D8-A8745475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ACD16-318F-4E0D-88F3-BD38C7EE6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63676-250F-4332-876C-B3898D95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FDA3-3E47-4000-B7C8-615033632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A5FD-F333-48E4-84BF-3F2D723E2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E1216-87CC-4DD5-9D41-55C0FC123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33CC9-AB6D-4CA0-9C0A-B672B8A7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36019-D796-4E39-A421-B5B09C07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3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90DB9-7316-44AA-A47E-EE5877B31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ACAD8-183E-4346-8383-193F0CA5F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FB69-056C-41E2-AE4B-80573277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58F0E-2C16-4C11-8D4C-8947FC00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BD322-5FAB-422D-83DF-49C4B933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6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58E97-BADE-4CEC-8884-CC946535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821FA-52E7-4D12-883C-4CD408882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F582A-7213-4DB5-B4A7-F101996F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1146-D8C2-4C5D-AFFA-46511CED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B1DC6-E306-4FE3-B08D-59CB8422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EE496-4C62-49BD-A404-DD84BCC4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C6F70-694F-44FA-9098-3CC6F2588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0B4A9-D5FF-4A73-A9ED-338DFBB2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BF00E-EBF4-4CF5-9221-722AE799A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079CB-6398-48D0-A659-EAD35EC1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0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B32A-F4DB-44D6-9F3A-4B2707F2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389AA-E482-4A52-9A1C-538367332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636EE-7A07-4F63-BAD4-EAF085C25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82F0-E6CD-462C-9B94-40FBAEF0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B3266-6280-4012-AA6A-11E23812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99EF1-70B6-48F0-85A9-9864431E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4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38F9-2FCB-4329-A9E7-376CA488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77A13-AE06-4F26-BA3A-C04C74D98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8A73F-9C51-4536-A4A3-E982BAB5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BD0FB-C488-413B-91E5-6BB70A7BB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2A76E-DB11-414E-8E03-FA3880B0A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54868-D37B-4552-A337-4EF6D11C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D14719-11E9-41B9-8086-4F3B4252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5703A1-B5DA-4E16-A471-1B79CAEA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CF8B5-A23F-454F-B1CB-3D4BDDCE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9AE03F-2A81-41C9-A3A5-7DD866B8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3DA9A-7EFD-412A-B629-899767C1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5BF2A-CBDE-4ACF-AA3E-FEC80542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193CAF-3530-495C-99DF-66453B0E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4BBE0-3B5A-48FA-B69C-F36077F9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5474E-64C7-4864-9B07-4FDA9597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CF9F-5501-43FB-96A5-4664B428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0680-53F1-45A6-A216-BAFE9539D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4FBD8-9701-4735-ADE7-A0F74A009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FC161-E122-429C-91B8-92E92ACE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08F06-CF25-4801-B76F-522D06BD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FF09F-6453-4B3C-9453-A819D6E4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7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4A54-82CB-4B94-A2B2-37F9C736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F4997-0CCE-4C2B-8982-C62676DBB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051B6-439D-48E5-8D68-23C4033A4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18051-BACE-4CC6-AAE6-F1C26642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84A6C-5014-4D42-B300-963DDBDB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2B7FC-A011-4A9D-B436-F640F7DC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69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B6BE40-D582-49D1-9DC4-5DE1837D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50D6A-5BFB-4069-A8C2-6CF89D156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DEDC-3A72-4EA2-A041-02DF53520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4F48-AEA7-44EB-A40F-E7315B4F7322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C7190-2AC2-4986-A61F-9E9E25BF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B9F7D-16A0-45D5-818E-9B151071A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27D5-931A-428D-BDBC-EE306C3FB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8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36EE-33AA-47DF-ABAD-E8B84FABB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0475C-3A8A-4379-9AB4-B08FCF454A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Evaluation is Creation</a:t>
            </a:r>
          </a:p>
          <a:p>
            <a:r>
              <a:rPr lang="en-US" dirty="0"/>
              <a:t>Geoff Hulten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BDE9E82-2849-40DD-938C-AF7589C2885E}"/>
              </a:ext>
            </a:extLst>
          </p:cNvPr>
          <p:cNvCxnSpPr>
            <a:cxnSpLocks/>
          </p:cNvCxnSpPr>
          <p:nvPr/>
        </p:nvCxnSpPr>
        <p:spPr>
          <a:xfrm flipH="1">
            <a:off x="7052643" y="1964602"/>
            <a:ext cx="2571185" cy="62468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A978468-2F57-4ED9-B0FC-7ED5BC3627DC}"/>
              </a:ext>
            </a:extLst>
          </p:cNvPr>
          <p:cNvCxnSpPr>
            <a:cxnSpLocks/>
          </p:cNvCxnSpPr>
          <p:nvPr/>
        </p:nvCxnSpPr>
        <p:spPr>
          <a:xfrm flipH="1" flipV="1">
            <a:off x="7179391" y="1837853"/>
            <a:ext cx="2372009" cy="83291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982256B-F972-4EB3-BEAA-4B916E146E48}"/>
              </a:ext>
            </a:extLst>
          </p:cNvPr>
          <p:cNvSpPr txBox="1"/>
          <p:nvPr/>
        </p:nvSpPr>
        <p:spPr>
          <a:xfrm>
            <a:off x="7052643" y="1676318"/>
            <a:ext cx="33248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latin typeface="+mj-lt"/>
              </a:rPr>
              <a:t>Evaluating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AF8B67-D820-459E-A308-BA92EE3DA796}"/>
              </a:ext>
            </a:extLst>
          </p:cNvPr>
          <p:cNvSpPr txBox="1"/>
          <p:nvPr/>
        </p:nvSpPr>
        <p:spPr>
          <a:xfrm>
            <a:off x="7052643" y="1676318"/>
            <a:ext cx="33248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latin typeface="+mj-lt"/>
              </a:rPr>
              <a:t>Creating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40EDE9-5FFA-46A3-9458-1245F0C42049}"/>
              </a:ext>
            </a:extLst>
          </p:cNvPr>
          <p:cNvSpPr txBox="1"/>
          <p:nvPr/>
        </p:nvSpPr>
        <p:spPr>
          <a:xfrm>
            <a:off x="2890725" y="1676319"/>
            <a:ext cx="44673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latin typeface="+mj-lt"/>
              </a:rPr>
              <a:t>The Basics of </a:t>
            </a:r>
          </a:p>
        </p:txBody>
      </p:sp>
    </p:spTree>
    <p:extLst>
      <p:ext uri="{BB962C8B-B14F-4D97-AF65-F5344CB8AC3E}">
        <p14:creationId xmlns:p14="http://schemas.microsoft.com/office/powerpoint/2010/main" val="67798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A362-A2FC-44FE-90E6-35E4C48CF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984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Evaluation is Creation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1DFD4C-2F0E-42C7-A8B4-D59C50CC268E}"/>
              </a:ext>
            </a:extLst>
          </p:cNvPr>
          <p:cNvSpPr/>
          <p:nvPr/>
        </p:nvSpPr>
        <p:spPr>
          <a:xfrm>
            <a:off x="1844011" y="1583243"/>
            <a:ext cx="1024128" cy="665795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105D64-A44C-43CD-98FE-C9671EE64EAE}"/>
              </a:ext>
            </a:extLst>
          </p:cNvPr>
          <p:cNvSpPr txBox="1"/>
          <p:nvPr/>
        </p:nvSpPr>
        <p:spPr>
          <a:xfrm>
            <a:off x="1984867" y="1762251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ML </a:t>
            </a:r>
            <a:r>
              <a:rPr lang="en-US" sz="1400" b="1" dirty="0" err="1"/>
              <a:t>Alg</a:t>
            </a:r>
            <a:endParaRPr lang="en-US" sz="14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E6E806A-8A90-4DA2-B293-C69EF0CF068D}"/>
              </a:ext>
            </a:extLst>
          </p:cNvPr>
          <p:cNvCxnSpPr>
            <a:cxnSpLocks/>
          </p:cNvCxnSpPr>
          <p:nvPr/>
        </p:nvCxnSpPr>
        <p:spPr>
          <a:xfrm>
            <a:off x="1392907" y="1765044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7B0DE-A6F7-475F-B389-05978187DE85}"/>
              </a:ext>
            </a:extLst>
          </p:cNvPr>
          <p:cNvCxnSpPr>
            <a:cxnSpLocks/>
          </p:cNvCxnSpPr>
          <p:nvPr/>
        </p:nvCxnSpPr>
        <p:spPr>
          <a:xfrm>
            <a:off x="1394968" y="2082220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EBB389-01B5-4F62-BF77-F3F8144F4810}"/>
              </a:ext>
            </a:extLst>
          </p:cNvPr>
          <p:cNvCxnSpPr>
            <a:cxnSpLocks/>
          </p:cNvCxnSpPr>
          <p:nvPr/>
        </p:nvCxnSpPr>
        <p:spPr>
          <a:xfrm>
            <a:off x="2868139" y="1916139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72D1BD-8B96-4904-B4D6-C454F8785377}"/>
              </a:ext>
            </a:extLst>
          </p:cNvPr>
          <p:cNvSpPr txBox="1"/>
          <p:nvPr/>
        </p:nvSpPr>
        <p:spPr>
          <a:xfrm>
            <a:off x="687091" y="1612844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E76652-F35B-4FDD-A35E-7219E693FFD7}"/>
              </a:ext>
            </a:extLst>
          </p:cNvPr>
          <p:cNvSpPr txBox="1"/>
          <p:nvPr/>
        </p:nvSpPr>
        <p:spPr>
          <a:xfrm>
            <a:off x="859065" y="1928331"/>
            <a:ext cx="533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E39D7-C8C3-4A25-BABE-05532765457A}"/>
              </a:ext>
            </a:extLst>
          </p:cNvPr>
          <p:cNvSpPr txBox="1"/>
          <p:nvPr/>
        </p:nvSpPr>
        <p:spPr>
          <a:xfrm>
            <a:off x="3250032" y="176225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8EB39D-3179-4D8D-AB92-2DFBC17C2DB3}"/>
              </a:ext>
            </a:extLst>
          </p:cNvPr>
          <p:cNvSpPr txBox="1"/>
          <p:nvPr/>
        </p:nvSpPr>
        <p:spPr>
          <a:xfrm>
            <a:off x="5239278" y="2274838"/>
            <a:ext cx="63223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this model do a good job at mapping ‘New Data </a:t>
            </a:r>
            <a:r>
              <a:rPr lang="en-US" dirty="0">
                <a:sym typeface="Wingdings" panose="05000000000000000000" pitchFamily="2" charset="2"/>
              </a:rPr>
              <a:t> Output’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Is one model better at it than another?</a:t>
            </a:r>
          </a:p>
          <a:p>
            <a:endParaRPr lang="en-US" dirty="0"/>
          </a:p>
          <a:p>
            <a:r>
              <a:rPr lang="en-US" dirty="0"/>
              <a:t>Are the mistakes similar or different? Which is better?</a:t>
            </a:r>
          </a:p>
          <a:p>
            <a:endParaRPr lang="en-US" dirty="0"/>
          </a:p>
          <a:p>
            <a:r>
              <a:rPr lang="en-US" dirty="0"/>
              <a:t>If I’ve tried 1,000 models, which should I use?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A4080B-C373-4102-91C8-D4021B2FDFA4}"/>
              </a:ext>
            </a:extLst>
          </p:cNvPr>
          <p:cNvSpPr/>
          <p:nvPr/>
        </p:nvSpPr>
        <p:spPr>
          <a:xfrm>
            <a:off x="1790123" y="2639584"/>
            <a:ext cx="1024128" cy="665795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40C3E-7E2E-4F1E-98E4-83246D850ED7}"/>
              </a:ext>
            </a:extLst>
          </p:cNvPr>
          <p:cNvSpPr txBox="1"/>
          <p:nvPr/>
        </p:nvSpPr>
        <p:spPr>
          <a:xfrm>
            <a:off x="1930979" y="2818592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ML Alg2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3BB50C-90F6-4FE0-AA52-FF52DA99D764}"/>
              </a:ext>
            </a:extLst>
          </p:cNvPr>
          <p:cNvCxnSpPr>
            <a:cxnSpLocks/>
          </p:cNvCxnSpPr>
          <p:nvPr/>
        </p:nvCxnSpPr>
        <p:spPr>
          <a:xfrm>
            <a:off x="1339019" y="2821385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1DA50D-2F84-48C2-8C1A-D07BF8415AC9}"/>
              </a:ext>
            </a:extLst>
          </p:cNvPr>
          <p:cNvCxnSpPr>
            <a:cxnSpLocks/>
          </p:cNvCxnSpPr>
          <p:nvPr/>
        </p:nvCxnSpPr>
        <p:spPr>
          <a:xfrm>
            <a:off x="1341080" y="3138561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1B4EBD9-5271-426D-AEDF-5E5EDCCECF0D}"/>
              </a:ext>
            </a:extLst>
          </p:cNvPr>
          <p:cNvCxnSpPr>
            <a:cxnSpLocks/>
          </p:cNvCxnSpPr>
          <p:nvPr/>
        </p:nvCxnSpPr>
        <p:spPr>
          <a:xfrm>
            <a:off x="2814251" y="2972480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7A2471B-810E-4F70-ABEA-5DF00923E9A2}"/>
              </a:ext>
            </a:extLst>
          </p:cNvPr>
          <p:cNvSpPr txBox="1"/>
          <p:nvPr/>
        </p:nvSpPr>
        <p:spPr>
          <a:xfrm>
            <a:off x="633203" y="2669185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Output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7FBBA1-F15E-4475-96C8-24F227D3925E}"/>
              </a:ext>
            </a:extLst>
          </p:cNvPr>
          <p:cNvSpPr txBox="1"/>
          <p:nvPr/>
        </p:nvSpPr>
        <p:spPr>
          <a:xfrm>
            <a:off x="805177" y="2984672"/>
            <a:ext cx="533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91F8DF4-FAF4-4CAA-9FAD-76BF7F00EF61}"/>
              </a:ext>
            </a:extLst>
          </p:cNvPr>
          <p:cNvSpPr txBox="1"/>
          <p:nvPr/>
        </p:nvSpPr>
        <p:spPr>
          <a:xfrm>
            <a:off x="3196144" y="2818591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0F8D0F-0893-49E4-BA59-24B704CB0441}"/>
                  </a:ext>
                </a:extLst>
              </p:cNvPr>
              <p:cNvSpPr txBox="1"/>
              <p:nvPr/>
            </p:nvSpPr>
            <p:spPr>
              <a:xfrm>
                <a:off x="3719013" y="1386594"/>
                <a:ext cx="1344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Usually says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0F8D0F-0893-49E4-BA59-24B704CB0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013" y="1386594"/>
                <a:ext cx="1344151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F72BAAB-9CC8-40FF-8CBB-AC2A4EB6C822}"/>
              </a:ext>
            </a:extLst>
          </p:cNvPr>
          <p:cNvCxnSpPr/>
          <p:nvPr/>
        </p:nvCxnSpPr>
        <p:spPr>
          <a:xfrm flipH="1">
            <a:off x="3914621" y="1659061"/>
            <a:ext cx="244891" cy="171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87E372A-18D3-48E6-BBA8-3FAE8C859DDF}"/>
                  </a:ext>
                </a:extLst>
              </p:cNvPr>
              <p:cNvSpPr txBox="1"/>
              <p:nvPr/>
            </p:nvSpPr>
            <p:spPr>
              <a:xfrm>
                <a:off x="3549337" y="3305379"/>
                <a:ext cx="1294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Usually says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0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87E372A-18D3-48E6-BBA8-3FAE8C859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337" y="3305379"/>
                <a:ext cx="1294970" cy="276999"/>
              </a:xfrm>
              <a:prstGeom prst="rect">
                <a:avLst/>
              </a:prstGeom>
              <a:blipFill>
                <a:blip r:embed="rId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F775C34-FF6D-4781-8955-3A061B50686B}"/>
              </a:ext>
            </a:extLst>
          </p:cNvPr>
          <p:cNvCxnSpPr>
            <a:cxnSpLocks/>
          </p:cNvCxnSpPr>
          <p:nvPr/>
        </p:nvCxnSpPr>
        <p:spPr>
          <a:xfrm flipH="1" flipV="1">
            <a:off x="3860733" y="3138561"/>
            <a:ext cx="153521" cy="1668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DA38611-1244-4355-88C8-26A2672157F8}"/>
              </a:ext>
            </a:extLst>
          </p:cNvPr>
          <p:cNvSpPr txBox="1"/>
          <p:nvPr/>
        </p:nvSpPr>
        <p:spPr>
          <a:xfrm>
            <a:off x="1099301" y="6501431"/>
            <a:ext cx="929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We’re going to spend a lot of time on evaluation, and how to interpret the results of evaluations…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C27B2A-57F8-4998-829C-766422DE57BB}"/>
              </a:ext>
            </a:extLst>
          </p:cNvPr>
          <p:cNvSpPr txBox="1"/>
          <p:nvPr/>
        </p:nvSpPr>
        <p:spPr>
          <a:xfrm rot="19555267">
            <a:off x="455914" y="554843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2B8510-B50C-4BB9-A2EC-64F481846C6E}"/>
              </a:ext>
            </a:extLst>
          </p:cNvPr>
          <p:cNvSpPr txBox="1"/>
          <p:nvPr/>
        </p:nvSpPr>
        <p:spPr>
          <a:xfrm rot="19555267">
            <a:off x="1208252" y="454155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B0BCDE-1DE9-4E48-8335-8A78B5949756}"/>
              </a:ext>
            </a:extLst>
          </p:cNvPr>
          <p:cNvSpPr txBox="1"/>
          <p:nvPr/>
        </p:nvSpPr>
        <p:spPr>
          <a:xfrm rot="19555267">
            <a:off x="1181640" y="425176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EE2FB4-3C5F-4980-B052-A4BBBB8606DD}"/>
              </a:ext>
            </a:extLst>
          </p:cNvPr>
          <p:cNvSpPr txBox="1"/>
          <p:nvPr/>
        </p:nvSpPr>
        <p:spPr>
          <a:xfrm rot="19555267">
            <a:off x="1637742" y="514202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CEFE3F-5AB0-40E1-AC2B-C48C4C4C1D89}"/>
              </a:ext>
            </a:extLst>
          </p:cNvPr>
          <p:cNvSpPr txBox="1"/>
          <p:nvPr/>
        </p:nvSpPr>
        <p:spPr>
          <a:xfrm rot="19555267">
            <a:off x="1931115" y="516009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40AF20-FCE6-49D0-A676-F34F1C95975C}"/>
              </a:ext>
            </a:extLst>
          </p:cNvPr>
          <p:cNvSpPr txBox="1"/>
          <p:nvPr/>
        </p:nvSpPr>
        <p:spPr>
          <a:xfrm rot="19555267">
            <a:off x="1639980" y="439108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D3BA21-F611-4236-AFC7-AD1393B992B6}"/>
              </a:ext>
            </a:extLst>
          </p:cNvPr>
          <p:cNvSpPr txBox="1"/>
          <p:nvPr/>
        </p:nvSpPr>
        <p:spPr>
          <a:xfrm rot="19555267">
            <a:off x="2355362" y="442549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1B3738-04C9-49DC-B9A6-030C9C89DE45}"/>
              </a:ext>
            </a:extLst>
          </p:cNvPr>
          <p:cNvSpPr txBox="1"/>
          <p:nvPr/>
        </p:nvSpPr>
        <p:spPr>
          <a:xfrm rot="19555267">
            <a:off x="2630888" y="569124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E3F464-2416-429B-B268-9F1EA85C8772}"/>
              </a:ext>
            </a:extLst>
          </p:cNvPr>
          <p:cNvSpPr txBox="1"/>
          <p:nvPr/>
        </p:nvSpPr>
        <p:spPr>
          <a:xfrm rot="19555267">
            <a:off x="2896943" y="504888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D1B7D2-6302-478B-B86D-557727659C0E}"/>
              </a:ext>
            </a:extLst>
          </p:cNvPr>
          <p:cNvSpPr txBox="1"/>
          <p:nvPr/>
        </p:nvSpPr>
        <p:spPr>
          <a:xfrm rot="19555267">
            <a:off x="3260133" y="548155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FBAA4F6-C2E7-4C08-ACF6-AC5D2FA5E054}"/>
              </a:ext>
            </a:extLst>
          </p:cNvPr>
          <p:cNvSpPr txBox="1"/>
          <p:nvPr/>
        </p:nvSpPr>
        <p:spPr>
          <a:xfrm rot="19555267">
            <a:off x="3865385" y="406926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E3D371-F789-4F08-9717-13BB4D4E4243}"/>
              </a:ext>
            </a:extLst>
          </p:cNvPr>
          <p:cNvSpPr txBox="1"/>
          <p:nvPr/>
        </p:nvSpPr>
        <p:spPr>
          <a:xfrm rot="19555267">
            <a:off x="3940305" y="433666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E5F7C8-728B-470D-9652-2FC4D595B20C}"/>
              </a:ext>
            </a:extLst>
          </p:cNvPr>
          <p:cNvSpPr txBox="1"/>
          <p:nvPr/>
        </p:nvSpPr>
        <p:spPr>
          <a:xfrm rot="19555267">
            <a:off x="4136392" y="571699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C20180-DCDB-44D0-860E-951B2145EC57}"/>
              </a:ext>
            </a:extLst>
          </p:cNvPr>
          <p:cNvSpPr txBox="1"/>
          <p:nvPr/>
        </p:nvSpPr>
        <p:spPr>
          <a:xfrm rot="19555267">
            <a:off x="4109780" y="542720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5C3D93-D106-43C7-BA53-5975A383EDAB}"/>
              </a:ext>
            </a:extLst>
          </p:cNvPr>
          <p:cNvSpPr txBox="1"/>
          <p:nvPr/>
        </p:nvSpPr>
        <p:spPr>
          <a:xfrm rot="19555267">
            <a:off x="4472970" y="585986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AB37D0-DA29-4405-9466-B3BAA756069A}"/>
              </a:ext>
            </a:extLst>
          </p:cNvPr>
          <p:cNvSpPr txBox="1"/>
          <p:nvPr/>
        </p:nvSpPr>
        <p:spPr>
          <a:xfrm rot="19555267">
            <a:off x="4766343" y="587793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7B48A5-E359-476D-82AD-0DDE7E98CDF9}"/>
              </a:ext>
            </a:extLst>
          </p:cNvPr>
          <p:cNvSpPr txBox="1"/>
          <p:nvPr/>
        </p:nvSpPr>
        <p:spPr>
          <a:xfrm rot="19555267">
            <a:off x="4676135" y="527778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FA7689-E14E-43AD-813F-68F80F7E73E4}"/>
              </a:ext>
            </a:extLst>
          </p:cNvPr>
          <p:cNvSpPr txBox="1"/>
          <p:nvPr/>
        </p:nvSpPr>
        <p:spPr>
          <a:xfrm rot="19555267">
            <a:off x="5184101" y="5227761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FB70C2-6A8E-402B-9B1B-9CFE2CC75E94}"/>
              </a:ext>
            </a:extLst>
          </p:cNvPr>
          <p:cNvSpPr txBox="1"/>
          <p:nvPr/>
        </p:nvSpPr>
        <p:spPr>
          <a:xfrm rot="19555267">
            <a:off x="5157489" y="493797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3B7B859-32CD-4822-BD48-AE84925C8E0C}"/>
              </a:ext>
            </a:extLst>
          </p:cNvPr>
          <p:cNvSpPr txBox="1"/>
          <p:nvPr/>
        </p:nvSpPr>
        <p:spPr>
          <a:xfrm rot="19999810">
            <a:off x="5520679" y="5370634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5BA2FA-8456-4D8D-B1F4-77F4F588D023}"/>
              </a:ext>
            </a:extLst>
          </p:cNvPr>
          <p:cNvSpPr txBox="1"/>
          <p:nvPr/>
        </p:nvSpPr>
        <p:spPr>
          <a:xfrm rot="19999810">
            <a:off x="354924" y="506896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9B1D7B7-9E3C-49E9-A13C-899318A053AD}"/>
              </a:ext>
            </a:extLst>
          </p:cNvPr>
          <p:cNvSpPr txBox="1"/>
          <p:nvPr/>
        </p:nvSpPr>
        <p:spPr>
          <a:xfrm rot="19999810">
            <a:off x="5859828" y="567193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537E02-769E-46F6-A511-EEC3A743D67D}"/>
              </a:ext>
            </a:extLst>
          </p:cNvPr>
          <p:cNvSpPr txBox="1"/>
          <p:nvPr/>
        </p:nvSpPr>
        <p:spPr>
          <a:xfrm rot="19555267">
            <a:off x="6367794" y="562191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D7DFE33-CECA-4901-8589-70B4B391305D}"/>
              </a:ext>
            </a:extLst>
          </p:cNvPr>
          <p:cNvSpPr txBox="1"/>
          <p:nvPr/>
        </p:nvSpPr>
        <p:spPr>
          <a:xfrm rot="19555267">
            <a:off x="6341182" y="533212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44C7BEC-CB9E-4BD9-9B00-A1F116E09286}"/>
              </a:ext>
            </a:extLst>
          </p:cNvPr>
          <p:cNvSpPr txBox="1"/>
          <p:nvPr/>
        </p:nvSpPr>
        <p:spPr>
          <a:xfrm rot="19555267">
            <a:off x="6704372" y="576478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7E81C31-451F-4143-A13F-2959AA26B839}"/>
              </a:ext>
            </a:extLst>
          </p:cNvPr>
          <p:cNvSpPr txBox="1"/>
          <p:nvPr/>
        </p:nvSpPr>
        <p:spPr>
          <a:xfrm rot="19555267">
            <a:off x="6997745" y="578285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122CCA-1BC4-436F-8035-5320C2FD6C9E}"/>
              </a:ext>
            </a:extLst>
          </p:cNvPr>
          <p:cNvSpPr txBox="1"/>
          <p:nvPr/>
        </p:nvSpPr>
        <p:spPr>
          <a:xfrm rot="19555267">
            <a:off x="7011920" y="5083354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7B1A144-254E-442C-BCD2-E1796DEC6543}"/>
              </a:ext>
            </a:extLst>
          </p:cNvPr>
          <p:cNvSpPr txBox="1"/>
          <p:nvPr/>
        </p:nvSpPr>
        <p:spPr>
          <a:xfrm rot="19555267">
            <a:off x="7519886" y="503332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8BD47E8-4508-41EB-B7F9-C9634AD0A16D}"/>
              </a:ext>
            </a:extLst>
          </p:cNvPr>
          <p:cNvSpPr txBox="1"/>
          <p:nvPr/>
        </p:nvSpPr>
        <p:spPr>
          <a:xfrm rot="19555267">
            <a:off x="7493274" y="474354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841EA80-F65C-42CC-BB1A-875511A7E7B3}"/>
              </a:ext>
            </a:extLst>
          </p:cNvPr>
          <p:cNvSpPr txBox="1"/>
          <p:nvPr/>
        </p:nvSpPr>
        <p:spPr>
          <a:xfrm rot="19555267">
            <a:off x="7856464" y="517620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B9ADC96-DA1F-4B6F-951D-A030FA2B8491}"/>
              </a:ext>
            </a:extLst>
          </p:cNvPr>
          <p:cNvSpPr txBox="1"/>
          <p:nvPr/>
        </p:nvSpPr>
        <p:spPr>
          <a:xfrm rot="19555267">
            <a:off x="8149837" y="519427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4FDF54-DD72-456F-B8A9-CA963095260D}"/>
              </a:ext>
            </a:extLst>
          </p:cNvPr>
          <p:cNvSpPr txBox="1"/>
          <p:nvPr/>
        </p:nvSpPr>
        <p:spPr>
          <a:xfrm rot="19555267">
            <a:off x="7880007" y="575798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4476428-1B97-41BA-8BF5-6462BE8D3E99}"/>
              </a:ext>
            </a:extLst>
          </p:cNvPr>
          <p:cNvSpPr txBox="1"/>
          <p:nvPr/>
        </p:nvSpPr>
        <p:spPr>
          <a:xfrm rot="19555267">
            <a:off x="8387973" y="570796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D7FBC68-20B8-4CD8-B1AD-FF96EC0BBEBD}"/>
              </a:ext>
            </a:extLst>
          </p:cNvPr>
          <p:cNvSpPr txBox="1"/>
          <p:nvPr/>
        </p:nvSpPr>
        <p:spPr>
          <a:xfrm rot="19555267">
            <a:off x="8361361" y="541817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2B1D238-29B6-43D5-A017-B528F88410FF}"/>
              </a:ext>
            </a:extLst>
          </p:cNvPr>
          <p:cNvSpPr txBox="1"/>
          <p:nvPr/>
        </p:nvSpPr>
        <p:spPr>
          <a:xfrm rot="19555267">
            <a:off x="8724551" y="585083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AFD62D8-C4F1-460A-BC52-80EF64EF2816}"/>
              </a:ext>
            </a:extLst>
          </p:cNvPr>
          <p:cNvSpPr txBox="1"/>
          <p:nvPr/>
        </p:nvSpPr>
        <p:spPr>
          <a:xfrm rot="19555267">
            <a:off x="9017924" y="5868905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E910267-5B00-4617-A151-3E34C7B4EF3A}"/>
              </a:ext>
            </a:extLst>
          </p:cNvPr>
          <p:cNvSpPr txBox="1"/>
          <p:nvPr/>
        </p:nvSpPr>
        <p:spPr>
          <a:xfrm rot="19555267">
            <a:off x="8362434" y="477081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BA1306E-138E-4523-BE52-3D7EE104F9CE}"/>
              </a:ext>
            </a:extLst>
          </p:cNvPr>
          <p:cNvSpPr txBox="1"/>
          <p:nvPr/>
        </p:nvSpPr>
        <p:spPr>
          <a:xfrm rot="19555267">
            <a:off x="8870400" y="472079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16A238-F714-4F23-A784-838ED7B236BC}"/>
              </a:ext>
            </a:extLst>
          </p:cNvPr>
          <p:cNvSpPr txBox="1"/>
          <p:nvPr/>
        </p:nvSpPr>
        <p:spPr>
          <a:xfrm rot="19555267">
            <a:off x="7377539" y="578192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D03B43C-AC4C-4F4F-8917-F0A8B9FF0DCD}"/>
              </a:ext>
            </a:extLst>
          </p:cNvPr>
          <p:cNvSpPr txBox="1"/>
          <p:nvPr/>
        </p:nvSpPr>
        <p:spPr>
          <a:xfrm rot="19555267">
            <a:off x="9206978" y="486366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2FE04EB-1074-4072-BCCF-9F12C20DF378}"/>
              </a:ext>
            </a:extLst>
          </p:cNvPr>
          <p:cNvSpPr txBox="1"/>
          <p:nvPr/>
        </p:nvSpPr>
        <p:spPr>
          <a:xfrm rot="19555267">
            <a:off x="9500351" y="488173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0A7FD5-F409-487C-8268-BFD9D56A97C8}"/>
              </a:ext>
            </a:extLst>
          </p:cNvPr>
          <p:cNvSpPr txBox="1"/>
          <p:nvPr/>
        </p:nvSpPr>
        <p:spPr>
          <a:xfrm rot="19555267">
            <a:off x="2033694" y="593346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FB7525-4F3C-44B0-B169-3BF51AE50D40}"/>
              </a:ext>
            </a:extLst>
          </p:cNvPr>
          <p:cNvSpPr txBox="1"/>
          <p:nvPr/>
        </p:nvSpPr>
        <p:spPr>
          <a:xfrm rot="19555267">
            <a:off x="2216461" y="3959530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5633296-156D-435D-812B-7A57CD9DF27D}"/>
              </a:ext>
            </a:extLst>
          </p:cNvPr>
          <p:cNvSpPr txBox="1"/>
          <p:nvPr/>
        </p:nvSpPr>
        <p:spPr>
          <a:xfrm rot="19555267">
            <a:off x="9672787" y="518086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33388A-81E7-4C78-837D-DB31F3DC2CF0}"/>
              </a:ext>
            </a:extLst>
          </p:cNvPr>
          <p:cNvSpPr txBox="1"/>
          <p:nvPr/>
        </p:nvSpPr>
        <p:spPr>
          <a:xfrm rot="19555267">
            <a:off x="6217461" y="4824899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536DD82-503F-4A66-8474-80D622BEA5FA}"/>
              </a:ext>
            </a:extLst>
          </p:cNvPr>
          <p:cNvSpPr txBox="1"/>
          <p:nvPr/>
        </p:nvSpPr>
        <p:spPr>
          <a:xfrm rot="19555267">
            <a:off x="3903272" y="5033276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31090FE-FC38-4257-87FD-30EC6198C3CF}"/>
              </a:ext>
            </a:extLst>
          </p:cNvPr>
          <p:cNvSpPr txBox="1"/>
          <p:nvPr/>
        </p:nvSpPr>
        <p:spPr>
          <a:xfrm rot="19555267">
            <a:off x="5236709" y="5838058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19BA8DC-85D0-4E02-A99B-BDF50EE2D60C}"/>
              </a:ext>
            </a:extLst>
          </p:cNvPr>
          <p:cNvSpPr txBox="1"/>
          <p:nvPr/>
        </p:nvSpPr>
        <p:spPr>
          <a:xfrm rot="19555267">
            <a:off x="9715511" y="5755022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D3ED642-E297-4767-A245-71F920414C6E}"/>
              </a:ext>
            </a:extLst>
          </p:cNvPr>
          <p:cNvSpPr/>
          <p:nvPr/>
        </p:nvSpPr>
        <p:spPr>
          <a:xfrm>
            <a:off x="7166723" y="1346690"/>
            <a:ext cx="1024128" cy="665795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B908C1-B07E-485A-8795-CD1BD2F5857E}"/>
              </a:ext>
            </a:extLst>
          </p:cNvPr>
          <p:cNvSpPr txBox="1"/>
          <p:nvPr/>
        </p:nvSpPr>
        <p:spPr>
          <a:xfrm>
            <a:off x="7263374" y="1417263"/>
            <a:ext cx="819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ML</a:t>
            </a:r>
          </a:p>
          <a:p>
            <a:pPr algn="ctr"/>
            <a:r>
              <a:rPr lang="en-US" sz="1400" b="1" dirty="0"/>
              <a:t>Runtime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0946908-0ECE-4DDC-AFF5-C33BA926A160}"/>
              </a:ext>
            </a:extLst>
          </p:cNvPr>
          <p:cNvCxnSpPr>
            <a:cxnSpLocks/>
          </p:cNvCxnSpPr>
          <p:nvPr/>
        </p:nvCxnSpPr>
        <p:spPr>
          <a:xfrm>
            <a:off x="6715619" y="1528491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39B4C01-8E52-4B99-A0AD-E811DA1C00FB}"/>
              </a:ext>
            </a:extLst>
          </p:cNvPr>
          <p:cNvCxnSpPr>
            <a:cxnSpLocks/>
          </p:cNvCxnSpPr>
          <p:nvPr/>
        </p:nvCxnSpPr>
        <p:spPr>
          <a:xfrm>
            <a:off x="6717680" y="1845667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AF8D8E5-CC3F-40E6-8F5B-7AE7AA92B249}"/>
              </a:ext>
            </a:extLst>
          </p:cNvPr>
          <p:cNvCxnSpPr>
            <a:cxnSpLocks/>
          </p:cNvCxnSpPr>
          <p:nvPr/>
        </p:nvCxnSpPr>
        <p:spPr>
          <a:xfrm>
            <a:off x="8190851" y="1679586"/>
            <a:ext cx="436851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52B29D2-77F7-4C79-8AB4-3F05313C389F}"/>
              </a:ext>
            </a:extLst>
          </p:cNvPr>
          <p:cNvSpPr txBox="1"/>
          <p:nvPr/>
        </p:nvSpPr>
        <p:spPr>
          <a:xfrm>
            <a:off x="5774374" y="1691778"/>
            <a:ext cx="914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New Data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9B4A9A-FBD4-4FC4-A25D-5EC7632845BF}"/>
              </a:ext>
            </a:extLst>
          </p:cNvPr>
          <p:cNvSpPr txBox="1"/>
          <p:nvPr/>
        </p:nvSpPr>
        <p:spPr>
          <a:xfrm>
            <a:off x="8572744" y="1525697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Output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C5D416-98E7-41E4-8EF2-4815BFF5738B}"/>
              </a:ext>
            </a:extLst>
          </p:cNvPr>
          <p:cNvSpPr txBox="1"/>
          <p:nvPr/>
        </p:nvSpPr>
        <p:spPr>
          <a:xfrm>
            <a:off x="6007089" y="1373023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Model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DE3D67F-F8AA-44A8-BD9F-F68B87391F87}"/>
              </a:ext>
            </a:extLst>
          </p:cNvPr>
          <p:cNvCxnSpPr>
            <a:cxnSpLocks/>
            <a:stCxn id="3" idx="1"/>
            <a:endCxn id="11" idx="3"/>
          </p:cNvCxnSpPr>
          <p:nvPr/>
        </p:nvCxnSpPr>
        <p:spPr>
          <a:xfrm flipH="1">
            <a:off x="3918805" y="1526912"/>
            <a:ext cx="2088284" cy="3892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7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00"/>
                            </p:stCondLst>
                            <p:childTnLst>
                              <p:par>
                                <p:cTn id="1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00"/>
                            </p:stCondLst>
                            <p:childTnLst>
                              <p:par>
                                <p:cTn id="1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9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100"/>
                            </p:stCondLst>
                            <p:childTnLst>
                              <p:par>
                                <p:cTn id="1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200"/>
                            </p:stCondLst>
                            <p:childTnLst>
                              <p:par>
                                <p:cTn id="1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00"/>
                            </p:stCondLst>
                            <p:childTnLst>
                              <p:par>
                                <p:cTn id="1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6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700"/>
                            </p:stCondLst>
                            <p:childTnLst>
                              <p:par>
                                <p:cTn id="1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800"/>
                            </p:stCondLst>
                            <p:childTnLst>
                              <p:par>
                                <p:cTn id="2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900"/>
                            </p:stCondLst>
                            <p:childTnLst>
                              <p:par>
                                <p:cTn id="2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100"/>
                            </p:stCondLst>
                            <p:childTnLst>
                              <p:par>
                                <p:cTn id="2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300"/>
                            </p:stCondLst>
                            <p:childTnLst>
                              <p:par>
                                <p:cTn id="2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400"/>
                            </p:stCondLst>
                            <p:childTnLst>
                              <p:par>
                                <p:cTn id="2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0"/>
                            </p:stCondLst>
                            <p:childTnLst>
                              <p:par>
                                <p:cTn id="2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600"/>
                            </p:stCondLst>
                            <p:childTnLst>
                              <p:par>
                                <p:cTn id="2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700"/>
                            </p:stCondLst>
                            <p:childTnLst>
                              <p:par>
                                <p:cTn id="2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800"/>
                            </p:stCondLst>
                            <p:childTnLst>
                              <p:par>
                                <p:cTn id="2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1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900"/>
                            </p:stCondLst>
                            <p:childTnLst>
                              <p:par>
                                <p:cTn id="2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000"/>
                            </p:stCondLst>
                            <p:childTnLst>
                              <p:par>
                                <p:cTn id="2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3100"/>
                            </p:stCondLst>
                            <p:childTnLst>
                              <p:par>
                                <p:cTn id="2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200"/>
                            </p:stCondLst>
                            <p:childTnLst>
                              <p:par>
                                <p:cTn id="2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3300"/>
                            </p:stCondLst>
                            <p:childTnLst>
                              <p:par>
                                <p:cTn id="2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3400"/>
                            </p:stCondLst>
                            <p:childTnLst>
                              <p:par>
                                <p:cTn id="2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3600"/>
                            </p:stCondLst>
                            <p:childTnLst>
                              <p:par>
                                <p:cTn id="2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3700"/>
                            </p:stCondLst>
                            <p:childTnLst>
                              <p:par>
                                <p:cTn id="2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3800"/>
                            </p:stCondLst>
                            <p:childTnLst>
                              <p:par>
                                <p:cTn id="3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3900"/>
                            </p:stCondLst>
                            <p:childTnLst>
                              <p:par>
                                <p:cTn id="3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4000"/>
                            </p:stCondLst>
                            <p:childTnLst>
                              <p:par>
                                <p:cTn id="3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4100"/>
                            </p:stCondLst>
                            <p:childTnLst>
                              <p:par>
                                <p:cTn id="3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4200"/>
                            </p:stCondLst>
                            <p:childTnLst>
                              <p:par>
                                <p:cTn id="3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4300"/>
                            </p:stCondLst>
                            <p:childTnLst>
                              <p:par>
                                <p:cTn id="3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4400"/>
                            </p:stCondLst>
                            <p:childTnLst>
                              <p:par>
                                <p:cTn id="3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4600"/>
                            </p:stCondLst>
                            <p:childTnLst>
                              <p:par>
                                <p:cTn id="3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4700"/>
                            </p:stCondLst>
                            <p:childTnLst>
                              <p:par>
                                <p:cTn id="3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/>
      <p:bldP spid="21" grpId="0"/>
      <p:bldP spid="22" grpId="0"/>
      <p:bldP spid="23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80" grpId="0"/>
      <p:bldP spid="81" grpId="0"/>
      <p:bldP spid="82" grpId="0"/>
      <p:bldP spid="83" grpId="0"/>
      <p:bldP spid="84" grpId="0"/>
      <p:bldP spid="76" grpId="0" animBg="1"/>
      <p:bldP spid="78" grpId="0"/>
      <p:bldP spid="87" grpId="0"/>
      <p:bldP spid="8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3FE5-02E4-4CAE-BB04-C931D511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47" y="253678"/>
            <a:ext cx="8970876" cy="723446"/>
          </a:xfrm>
        </p:spPr>
        <p:txBody>
          <a:bodyPr/>
          <a:lstStyle/>
          <a:p>
            <a:r>
              <a:rPr lang="en-US" dirty="0"/>
              <a:t>Getting Data for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0159-AEB0-4214-AEA5-495260160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68662" y="1463406"/>
            <a:ext cx="9214338" cy="1682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1) </a:t>
            </a:r>
            <a:r>
              <a:rPr lang="en-US" b="1" dirty="0"/>
              <a:t>Training set</a:t>
            </a:r>
            <a:r>
              <a:rPr lang="en-US" dirty="0"/>
              <a:t>: to build the model</a:t>
            </a:r>
          </a:p>
          <a:p>
            <a:pPr marL="0" indent="0">
              <a:buNone/>
            </a:pPr>
            <a:r>
              <a:rPr lang="en-US" dirty="0"/>
              <a:t>	2) </a:t>
            </a:r>
            <a:r>
              <a:rPr lang="en-US" b="1" dirty="0"/>
              <a:t>Validation set</a:t>
            </a:r>
            <a:r>
              <a:rPr lang="en-US" dirty="0"/>
              <a:t>: tune the hyperparameters</a:t>
            </a:r>
          </a:p>
          <a:p>
            <a:pPr marL="0" indent="0">
              <a:buNone/>
            </a:pPr>
            <a:r>
              <a:rPr lang="en-US" dirty="0"/>
              <a:t>	3) </a:t>
            </a:r>
            <a:r>
              <a:rPr lang="en-US" b="1" dirty="0"/>
              <a:t>Test set</a:t>
            </a:r>
            <a:r>
              <a:rPr lang="en-US" dirty="0"/>
              <a:t>: to estimate how well the model works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497E3-051F-43BA-85CA-1225B0838155}"/>
              </a:ext>
            </a:extLst>
          </p:cNvPr>
          <p:cNvSpPr txBox="1"/>
          <p:nvPr/>
        </p:nvSpPr>
        <p:spPr>
          <a:xfrm>
            <a:off x="732599" y="3903784"/>
            <a:ext cx="7913077" cy="25853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p in </a:t>
            </a:r>
            <a:r>
              <a:rPr lang="en-US" dirty="0" err="1"/>
              <a:t>hyperparametersToTry</a:t>
            </a:r>
            <a:r>
              <a:rPr lang="en-US" dirty="0"/>
              <a:t>:</a:t>
            </a:r>
          </a:p>
          <a:p>
            <a:r>
              <a:rPr lang="fr-FR" dirty="0"/>
              <a:t>	</a:t>
            </a:r>
            <a:r>
              <a:rPr lang="fr-FR" dirty="0" err="1"/>
              <a:t>model.fit</a:t>
            </a:r>
            <a:r>
              <a:rPr lang="fr-FR" dirty="0"/>
              <a:t>(</a:t>
            </a:r>
            <a:r>
              <a:rPr lang="fr-FR" dirty="0" err="1"/>
              <a:t>trainX</a:t>
            </a:r>
            <a:r>
              <a:rPr lang="fr-FR" dirty="0"/>
              <a:t>, </a:t>
            </a:r>
            <a:r>
              <a:rPr lang="fr-FR" dirty="0" err="1"/>
              <a:t>trainY</a:t>
            </a:r>
            <a:r>
              <a:rPr lang="fr-FR" dirty="0"/>
              <a:t>, p)</a:t>
            </a:r>
          </a:p>
          <a:p>
            <a:r>
              <a:rPr lang="en-US" dirty="0"/>
              <a:t>	accuracies[p] = evaluate(</a:t>
            </a:r>
            <a:r>
              <a:rPr lang="en-US" dirty="0" err="1"/>
              <a:t>validationY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))</a:t>
            </a:r>
          </a:p>
          <a:p>
            <a:endParaRPr lang="en-US" dirty="0"/>
          </a:p>
          <a:p>
            <a:pPr latinLnBrk="1"/>
            <a:r>
              <a:rPr lang="en-US" dirty="0" err="1"/>
              <a:t>bestHyperparameters</a:t>
            </a:r>
            <a:r>
              <a:rPr lang="en-US" dirty="0"/>
              <a:t> = accuracies(d, key=lambda key: accuracies[key])</a:t>
            </a:r>
          </a:p>
          <a:p>
            <a:endParaRPr lang="en-US" dirty="0"/>
          </a:p>
          <a:p>
            <a:r>
              <a:rPr lang="en-US" dirty="0" err="1"/>
              <a:t>finalModel.fit</a:t>
            </a:r>
            <a:r>
              <a:rPr lang="en-US" dirty="0"/>
              <a:t>(</a:t>
            </a:r>
            <a:r>
              <a:rPr lang="en-US" dirty="0" err="1"/>
              <a:t>trainX+validationX</a:t>
            </a:r>
            <a:r>
              <a:rPr lang="en-US" dirty="0"/>
              <a:t>, </a:t>
            </a:r>
            <a:r>
              <a:rPr lang="en-US" dirty="0" err="1"/>
              <a:t>trainY+validationY</a:t>
            </a:r>
            <a:r>
              <a:rPr lang="en-US" dirty="0"/>
              <a:t>, </a:t>
            </a:r>
            <a:r>
              <a:rPr lang="en-US" dirty="0" err="1"/>
              <a:t>bestHyperparameters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estimateOfGeneralizationPerformance</a:t>
            </a:r>
            <a:r>
              <a:rPr lang="en-US" dirty="0"/>
              <a:t> = evaluate(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finalModel.predict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8CCD98-BA83-441E-ACB1-A37E55337857}"/>
              </a:ext>
            </a:extLst>
          </p:cNvPr>
          <p:cNvSpPr txBox="1"/>
          <p:nvPr/>
        </p:nvSpPr>
        <p:spPr>
          <a:xfrm>
            <a:off x="732599" y="3534452"/>
            <a:ext cx="187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Pattern</a:t>
            </a:r>
            <a:r>
              <a:rPr lang="en-US" dirty="0"/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F794-384B-4BD1-A03D-BEDCBC42B704}"/>
              </a:ext>
            </a:extLst>
          </p:cNvPr>
          <p:cNvSpPr/>
          <p:nvPr/>
        </p:nvSpPr>
        <p:spPr>
          <a:xfrm>
            <a:off x="10210800" y="699952"/>
            <a:ext cx="4572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EFDBB-BFDF-4BAF-88C1-5C75B023AF75}"/>
              </a:ext>
            </a:extLst>
          </p:cNvPr>
          <p:cNvSpPr/>
          <p:nvPr/>
        </p:nvSpPr>
        <p:spPr>
          <a:xfrm>
            <a:off x="10210800" y="4357552"/>
            <a:ext cx="4572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DE85E5-6D91-47F5-8B8B-C2019EF7BD8F}"/>
              </a:ext>
            </a:extLst>
          </p:cNvPr>
          <p:cNvSpPr/>
          <p:nvPr/>
        </p:nvSpPr>
        <p:spPr>
          <a:xfrm>
            <a:off x="10210800" y="5271952"/>
            <a:ext cx="4572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8BA99A-40A9-4444-9339-26255C79F3B0}"/>
              </a:ext>
            </a:extLst>
          </p:cNvPr>
          <p:cNvSpPr/>
          <p:nvPr/>
        </p:nvSpPr>
        <p:spPr>
          <a:xfrm>
            <a:off x="10210802" y="699952"/>
            <a:ext cx="457200" cy="548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B89F0831-5B15-451C-AED9-5E9431416A9E}"/>
              </a:ext>
            </a:extLst>
          </p:cNvPr>
          <p:cNvSpPr/>
          <p:nvPr/>
        </p:nvSpPr>
        <p:spPr>
          <a:xfrm>
            <a:off x="10882269" y="699952"/>
            <a:ext cx="399107" cy="5486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C9786F-1C56-469D-B38E-A1FA349EFBE8}"/>
              </a:ext>
            </a:extLst>
          </p:cNvPr>
          <p:cNvSpPr txBox="1"/>
          <p:nvPr/>
        </p:nvSpPr>
        <p:spPr>
          <a:xfrm rot="5400000">
            <a:off x="10787686" y="3244334"/>
            <a:ext cx="1356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Full Data Set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98CE92B1-03DF-4D86-B233-A6FB94564F25}"/>
              </a:ext>
            </a:extLst>
          </p:cNvPr>
          <p:cNvSpPr/>
          <p:nvPr/>
        </p:nvSpPr>
        <p:spPr>
          <a:xfrm rot="10800000">
            <a:off x="9442354" y="699952"/>
            <a:ext cx="399107" cy="3657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B60552-FB8A-492E-9540-6AA3D078DB85}"/>
              </a:ext>
            </a:extLst>
          </p:cNvPr>
          <p:cNvSpPr txBox="1"/>
          <p:nvPr/>
        </p:nvSpPr>
        <p:spPr>
          <a:xfrm rot="16200000">
            <a:off x="8627435" y="2205585"/>
            <a:ext cx="927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Training</a:t>
            </a:r>
          </a:p>
          <a:p>
            <a:pPr algn="ctr"/>
            <a:r>
              <a:rPr lang="en-US" dirty="0"/>
              <a:t>Set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12D85118-C8C5-4379-BCD2-B1FAC06D198B}"/>
              </a:ext>
            </a:extLst>
          </p:cNvPr>
          <p:cNvSpPr/>
          <p:nvPr/>
        </p:nvSpPr>
        <p:spPr>
          <a:xfrm rot="10800000">
            <a:off x="9428237" y="5271952"/>
            <a:ext cx="399107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4C31B0-1B9D-4534-9496-60B934C88D61}"/>
              </a:ext>
            </a:extLst>
          </p:cNvPr>
          <p:cNvSpPr txBox="1"/>
          <p:nvPr/>
        </p:nvSpPr>
        <p:spPr>
          <a:xfrm rot="16200000">
            <a:off x="8809597" y="5405986"/>
            <a:ext cx="555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Test</a:t>
            </a:r>
          </a:p>
          <a:p>
            <a:pPr algn="ctr"/>
            <a:r>
              <a:rPr lang="en-US" dirty="0"/>
              <a:t>Set</a:t>
            </a: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CFB24059-987E-4828-81CF-7DEF95C2A6EB}"/>
              </a:ext>
            </a:extLst>
          </p:cNvPr>
          <p:cNvSpPr/>
          <p:nvPr/>
        </p:nvSpPr>
        <p:spPr>
          <a:xfrm rot="10800000">
            <a:off x="9428236" y="4357552"/>
            <a:ext cx="399107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F2780B-965D-4C9E-B06C-8B21283934ED}"/>
              </a:ext>
            </a:extLst>
          </p:cNvPr>
          <p:cNvSpPr txBox="1"/>
          <p:nvPr/>
        </p:nvSpPr>
        <p:spPr>
          <a:xfrm rot="16200000">
            <a:off x="8529202" y="4463283"/>
            <a:ext cx="11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Validation</a:t>
            </a:r>
          </a:p>
          <a:p>
            <a:pPr algn="ctr"/>
            <a:r>
              <a:rPr lang="en-US" dirty="0"/>
              <a:t>Set</a:t>
            </a:r>
          </a:p>
        </p:txBody>
      </p:sp>
    </p:spTree>
    <p:extLst>
      <p:ext uri="{BB962C8B-B14F-4D97-AF65-F5344CB8AC3E}">
        <p14:creationId xmlns:p14="http://schemas.microsoft.com/office/powerpoint/2010/main" val="24388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2" grpId="0" animBg="1"/>
      <p:bldP spid="16" grpId="0" animBg="1"/>
      <p:bldP spid="18" grpId="0"/>
      <p:bldP spid="20" grpId="0" animBg="1"/>
      <p:bldP spid="22" grpId="0"/>
      <p:bldP spid="2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75F4-DCF9-4DC7-9272-67FA4A50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with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220AC-5E5C-43A4-91EB-7F362A4C3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Failure to Generalize:</a:t>
            </a:r>
          </a:p>
          <a:p>
            <a:pPr marL="0" indent="0">
              <a:buNone/>
            </a:pPr>
            <a:r>
              <a:rPr lang="en-US" sz="2000" dirty="0"/>
              <a:t>	1) If you test on the same data you train on, you’ll be too optimistic</a:t>
            </a:r>
          </a:p>
          <a:p>
            <a:pPr marL="0" indent="0">
              <a:buNone/>
            </a:pPr>
            <a:r>
              <a:rPr lang="en-US" sz="2000" dirty="0"/>
              <a:t>	2) If you evaluate on test data a lot as you’re debugging, you’ll be too optimistic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Failure to learn the best model you can:</a:t>
            </a:r>
          </a:p>
          <a:p>
            <a:pPr marL="0" indent="0">
              <a:buNone/>
            </a:pPr>
            <a:r>
              <a:rPr lang="en-US" sz="2000" dirty="0"/>
              <a:t>	3) If you reserve too much data for testing you might not learn as good a model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We’ll get into more detail on how to make the tradeoff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now:</a:t>
            </a:r>
          </a:p>
          <a:p>
            <a:pPr marL="0" indent="0">
              <a:buNone/>
            </a:pPr>
            <a:r>
              <a:rPr lang="en-US" sz="2000" dirty="0"/>
              <a:t>	1) if very little data (100s), maybe up to 50% for validate + test</a:t>
            </a:r>
          </a:p>
          <a:p>
            <a:pPr marL="0" indent="0">
              <a:buNone/>
            </a:pPr>
            <a:r>
              <a:rPr lang="en-US" sz="2000" dirty="0"/>
              <a:t>	2) if tons of data (millions+), maybe ten thousand for validate + test</a:t>
            </a:r>
          </a:p>
          <a:p>
            <a:pPr marL="0" indent="0">
              <a:buNone/>
            </a:pPr>
            <a:r>
              <a:rPr lang="en-US" sz="2000" dirty="0"/>
              <a:t>	3) for assignments in Module01 (1000s), we’ll use 20% for validate + test</a:t>
            </a:r>
          </a:p>
        </p:txBody>
      </p:sp>
    </p:spTree>
    <p:extLst>
      <p:ext uri="{BB962C8B-B14F-4D97-AF65-F5344CB8AC3E}">
        <p14:creationId xmlns:p14="http://schemas.microsoft.com/office/powerpoint/2010/main" val="42073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Mistakes: Confusion 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A6C9A3-9C75-4FA9-AE6C-ACEE539E7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89" y="1690688"/>
            <a:ext cx="3095238" cy="1971429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3916D3-CDFC-4586-8FF7-FC8C85506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15519"/>
              </p:ext>
            </p:extLst>
          </p:nvPr>
        </p:nvGraphicFramePr>
        <p:xfrm>
          <a:off x="4974004" y="1690688"/>
          <a:ext cx="1435100" cy="2095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61099436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239124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Actual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Prediction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650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399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61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654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332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238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2408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89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5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383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12962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527" y="1690687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9053146" y="2676401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9741042" y="2676401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9053146" y="3124809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9741042" y="3124809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B3F4B7-9560-4A44-B2EE-F0285EABF87C}"/>
              </a:ext>
            </a:extLst>
          </p:cNvPr>
          <p:cNvSpPr txBox="1"/>
          <p:nvPr/>
        </p:nvSpPr>
        <p:spPr>
          <a:xfrm>
            <a:off x="1183004" y="3741218"/>
            <a:ext cx="205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69033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Evaluation Metrics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3916D3-CDFC-4586-8FF7-FC8C85506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87759"/>
              </p:ext>
            </p:extLst>
          </p:nvPr>
        </p:nvGraphicFramePr>
        <p:xfrm>
          <a:off x="384419" y="1690689"/>
          <a:ext cx="1435100" cy="2095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61099436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239124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Actual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Prediction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650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399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61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654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332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238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2408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89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5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383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12962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942" y="1690688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4463561" y="2676402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5151457" y="2676402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4463561" y="3124810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5151457" y="3124810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3A0A3C-7ACF-40E2-B825-CB8FA77D2488}"/>
              </a:ext>
            </a:extLst>
          </p:cNvPr>
          <p:cNvSpPr txBox="1"/>
          <p:nvPr/>
        </p:nvSpPr>
        <p:spPr>
          <a:xfrm>
            <a:off x="6660347" y="1304935"/>
            <a:ext cx="52314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Accuracy: What fraction does it get right</a:t>
            </a:r>
          </a:p>
          <a:p>
            <a:r>
              <a:rPr lang="en-US" dirty="0"/>
              <a:t>	(# TP + # TN) / # Total</a:t>
            </a:r>
          </a:p>
          <a:p>
            <a:endParaRPr lang="en-US" dirty="0"/>
          </a:p>
          <a:p>
            <a:r>
              <a:rPr lang="en-US" dirty="0"/>
              <a:t>Precision: When it says 1 how often is it right</a:t>
            </a:r>
          </a:p>
          <a:p>
            <a:r>
              <a:rPr lang="en-US" dirty="0"/>
              <a:t>	# TP / (# TP + # FP)</a:t>
            </a:r>
          </a:p>
          <a:p>
            <a:endParaRPr lang="en-US" dirty="0"/>
          </a:p>
          <a:p>
            <a:r>
              <a:rPr lang="en-US" dirty="0"/>
              <a:t>Recall: What fraction of 1s does it get right</a:t>
            </a:r>
          </a:p>
          <a:p>
            <a:r>
              <a:rPr lang="en-US" dirty="0"/>
              <a:t>	# TP / (# TP + # FN)</a:t>
            </a:r>
          </a:p>
          <a:p>
            <a:endParaRPr lang="en-US" dirty="0"/>
          </a:p>
          <a:p>
            <a:r>
              <a:rPr lang="en-US" dirty="0"/>
              <a:t>False Positive Rate: What fraction of 0s are called 1s</a:t>
            </a:r>
          </a:p>
          <a:p>
            <a:r>
              <a:rPr lang="en-US" dirty="0"/>
              <a:t>	# FP / (# FP + # TN)</a:t>
            </a:r>
          </a:p>
          <a:p>
            <a:endParaRPr lang="en-US" dirty="0"/>
          </a:p>
          <a:p>
            <a:r>
              <a:rPr lang="en-US" dirty="0"/>
              <a:t>False Negative Rate: What fraction of 1s are called 0s</a:t>
            </a:r>
          </a:p>
          <a:p>
            <a:r>
              <a:rPr lang="en-US" dirty="0"/>
              <a:t>	# FN / (# TP + # FN)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8A930C-038B-450A-BE4B-B327EF57E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942" y="3931137"/>
            <a:ext cx="3095238" cy="1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7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97283-AAB3-46C5-9906-3226BD2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Why do you need all of this?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D9B12E-7DA6-4D40-A784-EBBA84C21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3253"/>
            <a:ext cx="3095238" cy="19714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7C2F1-2B15-4A76-AC41-32272FD8EC77}"/>
              </a:ext>
            </a:extLst>
          </p:cNvPr>
          <p:cNvSpPr/>
          <p:nvPr/>
        </p:nvSpPr>
        <p:spPr>
          <a:xfrm>
            <a:off x="2385819" y="2678967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768E11-5F98-4175-A4C5-CDE733C34EAA}"/>
              </a:ext>
            </a:extLst>
          </p:cNvPr>
          <p:cNvSpPr/>
          <p:nvPr/>
        </p:nvSpPr>
        <p:spPr>
          <a:xfrm>
            <a:off x="3073715" y="2678967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EF75B-6680-4A80-9152-77A401DD41C0}"/>
              </a:ext>
            </a:extLst>
          </p:cNvPr>
          <p:cNvSpPr/>
          <p:nvPr/>
        </p:nvSpPr>
        <p:spPr>
          <a:xfrm>
            <a:off x="2385819" y="3127375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ECCC4-0541-4DCF-830C-88321B6A9F37}"/>
              </a:ext>
            </a:extLst>
          </p:cNvPr>
          <p:cNvSpPr/>
          <p:nvPr/>
        </p:nvSpPr>
        <p:spPr>
          <a:xfrm>
            <a:off x="3073715" y="3127375"/>
            <a:ext cx="539262" cy="330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4B6A86-CDA0-40D5-A564-4F90BBDFF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95249"/>
            <a:ext cx="3095238" cy="19714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3213CD-D3D8-4E80-87B4-C015EB802E41}"/>
              </a:ext>
            </a:extLst>
          </p:cNvPr>
          <p:cNvSpPr/>
          <p:nvPr/>
        </p:nvSpPr>
        <p:spPr>
          <a:xfrm>
            <a:off x="5481057" y="201009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Accuracy: </a:t>
            </a:r>
            <a:r>
              <a:rPr lang="en-US" b="1" dirty="0"/>
              <a:t>91%</a:t>
            </a:r>
          </a:p>
          <a:p>
            <a:r>
              <a:rPr lang="en-US" dirty="0"/>
              <a:t>	(# TP + # TN) / # Total</a:t>
            </a:r>
          </a:p>
          <a:p>
            <a:endParaRPr lang="en-US" dirty="0"/>
          </a:p>
          <a:p>
            <a:r>
              <a:rPr lang="en-US" dirty="0"/>
              <a:t>False Negative Rate: </a:t>
            </a:r>
            <a:r>
              <a:rPr lang="en-US" b="1" dirty="0"/>
              <a:t>0%</a:t>
            </a:r>
          </a:p>
          <a:p>
            <a:r>
              <a:rPr lang="en-US" dirty="0"/>
              <a:t>	# FN / (# TP + # FN)</a:t>
            </a:r>
          </a:p>
          <a:p>
            <a:endParaRPr lang="en-US" dirty="0"/>
          </a:p>
          <a:p>
            <a:r>
              <a:rPr lang="en-US" dirty="0"/>
              <a:t>False Positive Rate: </a:t>
            </a:r>
            <a:r>
              <a:rPr lang="en-US" b="1" dirty="0"/>
              <a:t>90%</a:t>
            </a:r>
          </a:p>
          <a:p>
            <a:r>
              <a:rPr lang="en-US" dirty="0"/>
              <a:t>	# FP / (# FP + # TN)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F433-DCCE-4812-8F69-4454845C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6CA6-03E1-42C8-91E1-2F7D363F6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is creation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Training data, validation data, test data</a:t>
            </a:r>
          </a:p>
          <a:p>
            <a:pPr lvl="1"/>
            <a:r>
              <a:rPr lang="en-US" dirty="0"/>
              <a:t>Learn the reasons &amp; common pattern for using them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types of mistakes</a:t>
            </a:r>
          </a:p>
          <a:p>
            <a:pPr lvl="1"/>
            <a:r>
              <a:rPr lang="en-US" dirty="0"/>
              <a:t>False positive, false negative, precision, recall, etc.</a:t>
            </a:r>
          </a:p>
        </p:txBody>
      </p:sp>
    </p:spTree>
    <p:extLst>
      <p:ext uri="{BB962C8B-B14F-4D97-AF65-F5344CB8AC3E}">
        <p14:creationId xmlns:p14="http://schemas.microsoft.com/office/powerpoint/2010/main" val="32655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676</Words>
  <Application>Microsoft Office PowerPoint</Application>
  <PresentationFormat>Widescreen</PresentationFormat>
  <Paragraphs>202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 Models</vt:lpstr>
      <vt:lpstr>Evaluation is Creation</vt:lpstr>
      <vt:lpstr>Getting Data for Evaluation</vt:lpstr>
      <vt:lpstr>Risks with Evaluation</vt:lpstr>
      <vt:lpstr>Types of Mistakes: Confusion Matrix</vt:lpstr>
      <vt:lpstr>Basic Evaluation Metrics</vt:lpstr>
      <vt:lpstr>Example: Why do you need all of this?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Models Part 1</dc:title>
  <dc:creator>Geoff Hulten</dc:creator>
  <cp:lastModifiedBy>Geoff Hulten</cp:lastModifiedBy>
  <cp:revision>34</cp:revision>
  <dcterms:created xsi:type="dcterms:W3CDTF">2018-09-23T19:09:38Z</dcterms:created>
  <dcterms:modified xsi:type="dcterms:W3CDTF">2020-09-21T17:12:16Z</dcterms:modified>
</cp:coreProperties>
</file>